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downloads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image" Target="../media/image-7-3.png"/><Relationship Id="rId5" Type="http://schemas.openxmlformats.org/officeDocument/2006/relationships/image" Target="../media/image-7-4.png"/><Relationship Id="rId6" Type="http://schemas.openxmlformats.org/officeDocument/2006/relationships/image" Target="../media/image-7-5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Formation Kafka Philaposte Juin 2025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Formation dirigée par Damien Bertrand, prévue les 03 et 04 Juin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12873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104209"/>
            <a:ext cx="285738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 Damien Bertrand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4672"/>
            <a:ext cx="100129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Les Actuators, la clé des métriques !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4707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40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Health Endpoint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3128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Surveillance de l'état de l'application Kafka. Vérification des connexions aux brokers en temps réel.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34707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140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Metrics Endpoint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3631287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Mesure des performances du producteur et du consommateur. Analyse des délais de traitement des messages.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34707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140869"/>
            <a:ext cx="3256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Prometheus Integration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3631287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Exposition des métriques Kafka au format Prometheus. Visualisation avancée avec Grafana pour le monitoring.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33804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Spring Boot Actuator offre une visibilité complète sur votre application Kafka. Les endpoints REST exposent l'état et les performances en temps réel.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631900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Configuration simple avec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spring-boot-starter-actuator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dans votre pom.xml. Activez les métriques Kafka via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management.endpoints.web.exposure.include=health,metrics,prometheus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856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3003828"/>
            <a:ext cx="6633091" cy="596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 à Apache Kafka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303770" y="3886557"/>
            <a:ext cx="22860" cy="3724751"/>
          </a:xfrm>
          <a:prstGeom prst="roundRect">
            <a:avLst>
              <a:gd name="adj" fmla="val 350661"/>
            </a:avLst>
          </a:prstGeom>
          <a:solidFill>
            <a:srgbClr val="2A1999"/>
          </a:solidFill>
          <a:ln/>
        </p:spPr>
      </p:sp>
      <p:sp>
        <p:nvSpPr>
          <p:cNvPr id="5" name="Shape 2"/>
          <p:cNvSpPr/>
          <p:nvPr/>
        </p:nvSpPr>
        <p:spPr>
          <a:xfrm>
            <a:off x="6550819" y="4089797"/>
            <a:ext cx="572572" cy="22860"/>
          </a:xfrm>
          <a:prstGeom prst="roundRect">
            <a:avLst>
              <a:gd name="adj" fmla="val 350661"/>
            </a:avLst>
          </a:prstGeom>
          <a:solidFill>
            <a:srgbClr val="2A1999"/>
          </a:solidFill>
          <a:ln/>
        </p:spPr>
      </p:sp>
      <p:sp>
        <p:nvSpPr>
          <p:cNvPr id="6" name="Shape 3"/>
          <p:cNvSpPr/>
          <p:nvPr/>
        </p:nvSpPr>
        <p:spPr>
          <a:xfrm>
            <a:off x="7100530" y="3886557"/>
            <a:ext cx="429339" cy="429339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087" y="3922335"/>
            <a:ext cx="286226" cy="35778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843570" y="3952161"/>
            <a:ext cx="3517344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Création en 2009 par LinkedIn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85813" y="4364831"/>
            <a:ext cx="5575102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Puis contribution à Apache en 2012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7507010" y="5234940"/>
            <a:ext cx="572572" cy="22860"/>
          </a:xfrm>
          <a:prstGeom prst="roundRect">
            <a:avLst>
              <a:gd name="adj" fmla="val 350661"/>
            </a:avLst>
          </a:prstGeom>
          <a:solidFill>
            <a:srgbClr val="2A1999"/>
          </a:solidFill>
          <a:ln/>
        </p:spPr>
      </p:sp>
      <p:sp>
        <p:nvSpPr>
          <p:cNvPr id="11" name="Shape 7"/>
          <p:cNvSpPr/>
          <p:nvPr/>
        </p:nvSpPr>
        <p:spPr>
          <a:xfrm>
            <a:off x="7100530" y="5031700"/>
            <a:ext cx="429339" cy="429339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087" y="5067479"/>
            <a:ext cx="286226" cy="35778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269486" y="5097304"/>
            <a:ext cx="2702719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Traitement asynchrone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8269486" y="5509974"/>
            <a:ext cx="5575102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Alternative aux Web Services synchrones</a:t>
            </a:r>
            <a:endParaRPr lang="en-US" sz="1500" dirty="0"/>
          </a:p>
        </p:txBody>
      </p:sp>
      <p:sp>
        <p:nvSpPr>
          <p:cNvPr id="15" name="Shape 10"/>
          <p:cNvSpPr/>
          <p:nvPr/>
        </p:nvSpPr>
        <p:spPr>
          <a:xfrm>
            <a:off x="6550819" y="6221968"/>
            <a:ext cx="572572" cy="22860"/>
          </a:xfrm>
          <a:prstGeom prst="roundRect">
            <a:avLst>
              <a:gd name="adj" fmla="val 350661"/>
            </a:avLst>
          </a:prstGeom>
          <a:solidFill>
            <a:srgbClr val="2A1999"/>
          </a:solidFill>
          <a:ln/>
        </p:spPr>
      </p:sp>
      <p:sp>
        <p:nvSpPr>
          <p:cNvPr id="16" name="Shape 11"/>
          <p:cNvSpPr/>
          <p:nvPr/>
        </p:nvSpPr>
        <p:spPr>
          <a:xfrm>
            <a:off x="7100530" y="6018728"/>
            <a:ext cx="429339" cy="429339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087" y="6054507"/>
            <a:ext cx="286226" cy="35778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975259" y="6084332"/>
            <a:ext cx="2385655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Architecture en Bus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785813" y="6497002"/>
            <a:ext cx="5575102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Communication centralisée entre systèmes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154" y="519946"/>
            <a:ext cx="3668792" cy="38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Les trois piliers de Kafka</a:t>
            </a:r>
            <a:endParaRPr lang="en-US" sz="2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0242" y="1149191"/>
            <a:ext cx="2195751" cy="70723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678" y="1482447"/>
            <a:ext cx="172641" cy="2158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08746" y="1271945"/>
            <a:ext cx="1535073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Traitement de flux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5208746" y="1537335"/>
            <a:ext cx="2313980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Analyse et transformation en temps réel</a:t>
            </a:r>
            <a:endParaRPr lang="en-US" sz="950" dirty="0"/>
          </a:p>
        </p:txBody>
      </p:sp>
      <p:sp>
        <p:nvSpPr>
          <p:cNvPr id="7" name="Shape 3"/>
          <p:cNvSpPr/>
          <p:nvPr/>
        </p:nvSpPr>
        <p:spPr>
          <a:xfrm>
            <a:off x="5116592" y="1867853"/>
            <a:ext cx="8822055" cy="7620"/>
          </a:xfrm>
          <a:prstGeom prst="roundRect">
            <a:avLst>
              <a:gd name="adj" fmla="val 676883"/>
            </a:avLst>
          </a:prstGeom>
          <a:solidFill>
            <a:srgbClr val="2A1999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48" y="1887022"/>
            <a:ext cx="4391620" cy="707231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678" y="2132648"/>
            <a:ext cx="172641" cy="21586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306622" y="2009775"/>
            <a:ext cx="1535073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Stockage durable</a:t>
            </a:r>
            <a:endParaRPr lang="en-US" sz="1200" dirty="0"/>
          </a:p>
        </p:txBody>
      </p:sp>
      <p:sp>
        <p:nvSpPr>
          <p:cNvPr id="11" name="Text 5"/>
          <p:cNvSpPr/>
          <p:nvPr/>
        </p:nvSpPr>
        <p:spPr>
          <a:xfrm>
            <a:off x="6306622" y="2275165"/>
            <a:ext cx="1998583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Conservation fiable des messages</a:t>
            </a:r>
            <a:endParaRPr lang="en-US" sz="950" dirty="0"/>
          </a:p>
        </p:txBody>
      </p:sp>
      <p:sp>
        <p:nvSpPr>
          <p:cNvPr id="12" name="Shape 6"/>
          <p:cNvSpPr/>
          <p:nvPr/>
        </p:nvSpPr>
        <p:spPr>
          <a:xfrm>
            <a:off x="6214467" y="2605683"/>
            <a:ext cx="7724180" cy="7620"/>
          </a:xfrm>
          <a:prstGeom prst="roundRect">
            <a:avLst>
              <a:gd name="adj" fmla="val 676883"/>
            </a:avLst>
          </a:prstGeom>
          <a:solidFill>
            <a:srgbClr val="2A1999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73" y="2624852"/>
            <a:ext cx="6587490" cy="707231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1797" y="2870478"/>
            <a:ext cx="172641" cy="21586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04616" y="2747605"/>
            <a:ext cx="1856899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Publication/Souscription</a:t>
            </a:r>
            <a:endParaRPr lang="en-US" sz="1200" dirty="0"/>
          </a:p>
        </p:txBody>
      </p:sp>
      <p:sp>
        <p:nvSpPr>
          <p:cNvPr id="16" name="Text 8"/>
          <p:cNvSpPr/>
          <p:nvPr/>
        </p:nvSpPr>
        <p:spPr>
          <a:xfrm>
            <a:off x="7404616" y="3012996"/>
            <a:ext cx="2744391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Distribution des messages aux consommateurs</a:t>
            </a:r>
            <a:endParaRPr lang="en-US" sz="9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154" y="3470196"/>
            <a:ext cx="7283887" cy="42393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956" y="620554"/>
            <a:ext cx="7478554" cy="562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Concepts fondamentaux de Kafka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787956" y="1453515"/>
            <a:ext cx="7568089" cy="1403866"/>
          </a:xfrm>
          <a:prstGeom prst="roundRect">
            <a:avLst>
              <a:gd name="adj" fmla="val 538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5598" y="1641158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Evénement et Topic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75598" y="2030492"/>
            <a:ext cx="719280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Message à envoyer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975598" y="2381607"/>
            <a:ext cx="719280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Canal logique de données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87956" y="3037403"/>
            <a:ext cx="7568089" cy="1403866"/>
          </a:xfrm>
          <a:prstGeom prst="roundRect">
            <a:avLst>
              <a:gd name="adj" fmla="val 538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75598" y="3225046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Partition et Offset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5598" y="3614380"/>
            <a:ext cx="719280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Scalabilité d'un topic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975598" y="3965496"/>
            <a:ext cx="719280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Position unique du message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787956" y="4621292"/>
            <a:ext cx="7568089" cy="1403866"/>
          </a:xfrm>
          <a:prstGeom prst="roundRect">
            <a:avLst>
              <a:gd name="adj" fmla="val 538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5598" y="4808934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Acteurs principaux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75598" y="5198269"/>
            <a:ext cx="719280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Producteur: envoie messages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975598" y="5549384"/>
            <a:ext cx="719280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Consommateur: lit messages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787956" y="6205180"/>
            <a:ext cx="7568089" cy="1403866"/>
          </a:xfrm>
          <a:prstGeom prst="roundRect">
            <a:avLst>
              <a:gd name="adj" fmla="val 538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75598" y="6392823"/>
            <a:ext cx="2251591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Infrastructure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75598" y="6782157"/>
            <a:ext cx="719280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Broker: serveur Kafka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975598" y="7133273"/>
            <a:ext cx="719280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Cluster: architecture distribuée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6862" y="476726"/>
            <a:ext cx="2817614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Architecture Kafka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862" y="1054298"/>
            <a:ext cx="5952292" cy="44350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16636" y="5972294"/>
            <a:ext cx="1408748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Broker Kafka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606862" y="6215777"/>
            <a:ext cx="5318522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Nœud de traitement des messages</a:t>
            </a:r>
            <a:endParaRPr lang="en-US" sz="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333" y="5616059"/>
            <a:ext cx="2441734" cy="2441734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6343412" y="5865138"/>
            <a:ext cx="281702" cy="281702"/>
          </a:xfrm>
          <a:prstGeom prst="roundRect">
            <a:avLst>
              <a:gd name="adj" fmla="val 324273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22" y="5926693"/>
            <a:ext cx="126683" cy="15847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705017" y="5972294"/>
            <a:ext cx="1408748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Topics</a:t>
            </a:r>
            <a:endParaRPr lang="en-US" sz="1100" dirty="0"/>
          </a:p>
        </p:txBody>
      </p:sp>
      <p:sp>
        <p:nvSpPr>
          <p:cNvPr id="10" name="Text 5"/>
          <p:cNvSpPr/>
          <p:nvPr/>
        </p:nvSpPr>
        <p:spPr>
          <a:xfrm>
            <a:off x="8705017" y="6215777"/>
            <a:ext cx="5318522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Organisation logique des données</a:t>
            </a:r>
            <a:endParaRPr lang="en-US" sz="8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333" y="5616059"/>
            <a:ext cx="2441734" cy="2441734"/>
          </a:xfrm>
          <a:prstGeom prst="rect">
            <a:avLst/>
          </a:prstGeom>
        </p:spPr>
      </p:pic>
      <p:sp>
        <p:nvSpPr>
          <p:cNvPr id="12" name="Shape 6"/>
          <p:cNvSpPr/>
          <p:nvPr/>
        </p:nvSpPr>
        <p:spPr>
          <a:xfrm>
            <a:off x="8005167" y="5865138"/>
            <a:ext cx="281702" cy="281702"/>
          </a:xfrm>
          <a:prstGeom prst="roundRect">
            <a:avLst>
              <a:gd name="adj" fmla="val 324273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677" y="5926693"/>
            <a:ext cx="126683" cy="15847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705017" y="7277576"/>
            <a:ext cx="1408748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Stockage</a:t>
            </a:r>
            <a:endParaRPr lang="en-US" sz="1100" dirty="0"/>
          </a:p>
        </p:txBody>
      </p:sp>
      <p:sp>
        <p:nvSpPr>
          <p:cNvPr id="15" name="Text 8"/>
          <p:cNvSpPr/>
          <p:nvPr/>
        </p:nvSpPr>
        <p:spPr>
          <a:xfrm>
            <a:off x="8705017" y="7521059"/>
            <a:ext cx="5318522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Conservation distribuée</a:t>
            </a:r>
            <a:endParaRPr lang="en-US" sz="8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333" y="5616059"/>
            <a:ext cx="2441734" cy="2441734"/>
          </a:xfrm>
          <a:prstGeom prst="rect">
            <a:avLst/>
          </a:prstGeom>
        </p:spPr>
      </p:pic>
      <p:sp>
        <p:nvSpPr>
          <p:cNvPr id="17" name="Shape 9"/>
          <p:cNvSpPr/>
          <p:nvPr/>
        </p:nvSpPr>
        <p:spPr>
          <a:xfrm>
            <a:off x="8005167" y="7526893"/>
            <a:ext cx="281702" cy="281702"/>
          </a:xfrm>
          <a:prstGeom prst="roundRect">
            <a:avLst>
              <a:gd name="adj" fmla="val 324273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8" name="Text 10"/>
          <p:cNvSpPr/>
          <p:nvPr/>
        </p:nvSpPr>
        <p:spPr>
          <a:xfrm>
            <a:off x="8082677" y="7588448"/>
            <a:ext cx="126683" cy="158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950" dirty="0"/>
          </a:p>
        </p:txBody>
      </p:sp>
      <p:sp>
        <p:nvSpPr>
          <p:cNvPr id="19" name="Text 11"/>
          <p:cNvSpPr/>
          <p:nvPr/>
        </p:nvSpPr>
        <p:spPr>
          <a:xfrm>
            <a:off x="4516636" y="7277576"/>
            <a:ext cx="1408748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Flux de données</a:t>
            </a:r>
            <a:endParaRPr lang="en-US" sz="1100" dirty="0"/>
          </a:p>
        </p:txBody>
      </p:sp>
      <p:sp>
        <p:nvSpPr>
          <p:cNvPr id="20" name="Text 12"/>
          <p:cNvSpPr/>
          <p:nvPr/>
        </p:nvSpPr>
        <p:spPr>
          <a:xfrm>
            <a:off x="606862" y="7521059"/>
            <a:ext cx="5318522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Communication asynchrone</a:t>
            </a:r>
            <a:endParaRPr lang="en-US" sz="850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333" y="5616059"/>
            <a:ext cx="2441734" cy="2441734"/>
          </a:xfrm>
          <a:prstGeom prst="rect">
            <a:avLst/>
          </a:prstGeom>
        </p:spPr>
      </p:pic>
      <p:sp>
        <p:nvSpPr>
          <p:cNvPr id="22" name="Shape 13"/>
          <p:cNvSpPr/>
          <p:nvPr/>
        </p:nvSpPr>
        <p:spPr>
          <a:xfrm>
            <a:off x="6343412" y="7526893"/>
            <a:ext cx="281702" cy="281702"/>
          </a:xfrm>
          <a:prstGeom prst="roundRect">
            <a:avLst>
              <a:gd name="adj" fmla="val 324273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0922" y="7588448"/>
            <a:ext cx="126683" cy="1584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Avantages de Kafka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29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Haute performance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28329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Traitement à faible latence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2A1999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6147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Scalabilité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26147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Distribution de la charge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2A1999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30401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Tolérance aux pannes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30401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Réplication et durabilité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618530"/>
            <a:ext cx="7569517" cy="1124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Mise en place de l'environnement Kafka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41" y="2013109"/>
            <a:ext cx="899755" cy="10796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6911" y="2193012"/>
            <a:ext cx="2249448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Installation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956911" y="2581989"/>
            <a:ext cx="639984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u="sng" dirty="0">
                <a:solidFill>
                  <a:srgbClr val="7B66FF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https://kafka.apache.org/downloads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41" y="3092768"/>
            <a:ext cx="899755" cy="17199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6911" y="3272671"/>
            <a:ext cx="2249448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Configuration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956911" y="3661648"/>
            <a:ext cx="639984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bin\windows\kafka-storage.bat random-uuid</a:t>
            </a:r>
            <a:endParaRPr lang="en-US" sz="1400" dirty="0"/>
          </a:p>
        </p:txBody>
      </p:sp>
      <p:sp>
        <p:nvSpPr>
          <p:cNvPr id="10" name="Text 5"/>
          <p:cNvSpPr/>
          <p:nvPr/>
        </p:nvSpPr>
        <p:spPr>
          <a:xfrm>
            <a:off x="1956911" y="4057293"/>
            <a:ext cx="6399848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bin\windows\kafka-storage.bat format -t &lt;YOUR_CLUSTER_ID&gt; -c config\server.properties –standalone</a:t>
            </a:r>
            <a:endParaRPr lang="en-US" sz="14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41" y="4812744"/>
            <a:ext cx="899755" cy="107965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56911" y="4992648"/>
            <a:ext cx="2249448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Démarrage serveur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1956911" y="5381625"/>
            <a:ext cx="639984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bin\windows\kafka-server-start.bat config\server.properties</a:t>
            </a:r>
            <a:endParaRPr lang="en-US" sz="14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241" y="5892403"/>
            <a:ext cx="899755" cy="171997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956911" y="6072307"/>
            <a:ext cx="2249448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Création topic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1956911" y="6461284"/>
            <a:ext cx="6399848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bin\windows\kafka-topics.bat --create --topic phila-test --bootstrap-server localhost:9092 --partitions 1 --replication-factor 1</a:t>
            </a:r>
            <a:endParaRPr lang="en-US" sz="1400" dirty="0"/>
          </a:p>
        </p:txBody>
      </p:sp>
      <p:sp>
        <p:nvSpPr>
          <p:cNvPr id="17" name="Text 10"/>
          <p:cNvSpPr/>
          <p:nvPr/>
        </p:nvSpPr>
        <p:spPr>
          <a:xfrm>
            <a:off x="1956911" y="7144703"/>
            <a:ext cx="639984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bin\windows\kafka-topics.bat --list --bootstrap-server localhost:9092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3922"/>
            <a:ext cx="83640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Interaction avec le topic Kafka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29677"/>
            <a:ext cx="34160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Production de messages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108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Via console-producer ou interface Kafka Magic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328874"/>
            <a:ext cx="6244709" cy="1428750"/>
          </a:xfrm>
          <a:prstGeom prst="roundRect">
            <a:avLst>
              <a:gd name="adj" fmla="val 6668"/>
            </a:avLst>
          </a:prstGeom>
          <a:solidFill>
            <a:srgbClr val="0A004D"/>
          </a:solidFill>
          <a:ln/>
        </p:spPr>
      </p:sp>
      <p:sp>
        <p:nvSpPr>
          <p:cNvPr id="6" name="Shape 4"/>
          <p:cNvSpPr/>
          <p:nvPr/>
        </p:nvSpPr>
        <p:spPr>
          <a:xfrm>
            <a:off x="782479" y="4328874"/>
            <a:ext cx="6267331" cy="1428750"/>
          </a:xfrm>
          <a:prstGeom prst="roundRect">
            <a:avLst>
              <a:gd name="adj" fmla="val 2381"/>
            </a:avLst>
          </a:prstGeom>
          <a:solidFill>
            <a:srgbClr val="0A004D"/>
          </a:solidFill>
          <a:ln/>
        </p:spPr>
      </p:sp>
      <p:sp>
        <p:nvSpPr>
          <p:cNvPr id="7" name="Text 5"/>
          <p:cNvSpPr/>
          <p:nvPr/>
        </p:nvSpPr>
        <p:spPr>
          <a:xfrm>
            <a:off x="1009293" y="4498896"/>
            <a:ext cx="581370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bin\windows\kafa-console-producer.bat 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--broker-list localhost:9092 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--topic phila-test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129677"/>
            <a:ext cx="40024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Consommation de messages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7108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Lecture depuis le début ou en temps réel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599521" y="4328874"/>
            <a:ext cx="6244709" cy="1791652"/>
          </a:xfrm>
          <a:prstGeom prst="roundRect">
            <a:avLst>
              <a:gd name="adj" fmla="val 5317"/>
            </a:avLst>
          </a:prstGeom>
          <a:solidFill>
            <a:srgbClr val="0A004D"/>
          </a:solidFill>
          <a:ln/>
        </p:spPr>
      </p:sp>
      <p:sp>
        <p:nvSpPr>
          <p:cNvPr id="11" name="Shape 9"/>
          <p:cNvSpPr/>
          <p:nvPr/>
        </p:nvSpPr>
        <p:spPr>
          <a:xfrm>
            <a:off x="7588210" y="4328874"/>
            <a:ext cx="6267331" cy="1791652"/>
          </a:xfrm>
          <a:prstGeom prst="roundRect">
            <a:avLst>
              <a:gd name="adj" fmla="val 1899"/>
            </a:avLst>
          </a:prstGeom>
          <a:solidFill>
            <a:srgbClr val="0A004D"/>
          </a:solidFill>
          <a:ln/>
        </p:spPr>
      </p:sp>
      <p:sp>
        <p:nvSpPr>
          <p:cNvPr id="12" name="Text 10"/>
          <p:cNvSpPr/>
          <p:nvPr/>
        </p:nvSpPr>
        <p:spPr>
          <a:xfrm>
            <a:off x="7815024" y="4498896"/>
            <a:ext cx="581370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bin\windows\kafka-console-consumer.bat 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--bootstrap-server localhost:9092 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--topic mon_premier_topic 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--from-beginning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35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10664"/>
            <a:ext cx="7877889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 mise en pratique avec Java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5376863"/>
            <a:ext cx="3018353" cy="215384"/>
          </a:xfrm>
          <a:prstGeom prst="roundRect">
            <a:avLst>
              <a:gd name="adj" fmla="val 4202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591538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Web Service REST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93790" y="6381155"/>
            <a:ext cx="30183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Point d'entrée pour les requêtes client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135279" y="5053608"/>
            <a:ext cx="3018353" cy="215384"/>
          </a:xfrm>
          <a:prstGeom prst="roundRect">
            <a:avLst>
              <a:gd name="adj" fmla="val 4202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135279" y="559212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Producteur Kafka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135279" y="6057900"/>
            <a:ext cx="30183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Configuration de connexion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135279" y="6822877"/>
            <a:ext cx="30183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Service d'envoi de messages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476768" y="4730353"/>
            <a:ext cx="3018353" cy="215384"/>
          </a:xfrm>
          <a:prstGeom prst="roundRect">
            <a:avLst>
              <a:gd name="adj" fmla="val 4202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476768" y="5268873"/>
            <a:ext cx="286214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Consommateur Kafka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476768" y="5734645"/>
            <a:ext cx="30183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Configuration d'abonnement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476768" y="6499622"/>
            <a:ext cx="30183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Service de traitement des messages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0818257" y="4407218"/>
            <a:ext cx="3018353" cy="215384"/>
          </a:xfrm>
          <a:prstGeom prst="roundRect">
            <a:avLst>
              <a:gd name="adj" fmla="val 4202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0818257" y="494573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Sérialisation JSON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10818257" y="5411510"/>
            <a:ext cx="30183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Format structuré pour les messages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2025-06-02T19:54:54Z</dcterms:created>
  <dcterms:modified xsi:type="dcterms:W3CDTF">2025-06-02T19:54:54Z</dcterms:modified>
</cp:coreProperties>
</file>